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l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hoto panoramique de deux canoéistes sur une grande rivière avec des montagnes enneigées en arrière-plan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2032000" y="357187"/>
            <a:ext cx="20320000" cy="2641601"/>
          </a:xfrm>
          <a:prstGeom prst="rect">
            <a:avLst/>
          </a:prstGeom>
        </p:spPr>
        <p:txBody>
          <a:bodyPr lIns="71437" tIns="71437" rIns="71437" bIns="71437"/>
          <a:lstStyle>
            <a:lvl1pPr defTabSz="1285875">
              <a:spcBef>
                <a:spcPts val="1000"/>
              </a:spcBef>
              <a:defRPr sz="9000" spc="-2"/>
            </a:lvl1pPr>
          </a:lstStyle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2025869" y="3056405"/>
            <a:ext cx="9641825" cy="954639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936739" indent="-670039" defTabSz="1285875">
              <a:spcBef>
                <a:spcPts val="3700"/>
              </a:spcBef>
              <a:buSzPct val="171000"/>
              <a:defRPr sz="4800" spc="-1"/>
            </a:lvl1pPr>
            <a:lvl2pPr marL="1381239" indent="-670039" defTabSz="1285875">
              <a:spcBef>
                <a:spcPts val="3700"/>
              </a:spcBef>
              <a:buSzPct val="171000"/>
              <a:defRPr sz="4800" spc="-1"/>
            </a:lvl2pPr>
            <a:lvl3pPr marL="1825739" indent="-670039" defTabSz="1285875">
              <a:spcBef>
                <a:spcPts val="3700"/>
              </a:spcBef>
              <a:buSzPct val="171000"/>
              <a:defRPr sz="4800" spc="-1"/>
            </a:lvl3pPr>
            <a:lvl4pPr marL="2270238" indent="-670038" defTabSz="1285875">
              <a:spcBef>
                <a:spcPts val="3700"/>
              </a:spcBef>
              <a:buSzPct val="171000"/>
              <a:defRPr sz="4800" spc="-1"/>
            </a:lvl4pPr>
            <a:lvl5pPr marL="2714739" indent="-670039" defTabSz="1285875">
              <a:spcBef>
                <a:spcPts val="3700"/>
              </a:spcBef>
              <a:buSzPct val="171000"/>
              <a:defRPr sz="4800" spc="-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161639"/>
            <a:ext cx="4267200" cy="369888"/>
          </a:xfrm>
          <a:prstGeom prst="rect">
            <a:avLst/>
          </a:prstGeom>
        </p:spPr>
        <p:txBody>
          <a:bodyPr wrap="square" lIns="64293" tIns="64293" rIns="64293" bIns="64293" anchor="ctr"/>
          <a:lstStyle>
            <a:lvl1pPr algn="r" defTabSz="1285875">
              <a:spcBef>
                <a:spcPts val="1000"/>
              </a:spcBef>
              <a:defRPr sz="160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 du titre"/>
          <p:cNvSpPr txBox="1">
            <a:spLocks noGrp="1"/>
          </p:cNvSpPr>
          <p:nvPr>
            <p:ph type="title"/>
          </p:nvPr>
        </p:nvSpPr>
        <p:spPr>
          <a:xfrm>
            <a:off x="2032208" y="357187"/>
            <a:ext cx="20319584" cy="2647438"/>
          </a:xfrm>
          <a:prstGeom prst="rect">
            <a:avLst/>
          </a:prstGeom>
        </p:spPr>
        <p:txBody>
          <a:bodyPr lIns="71437" tIns="71437" rIns="71437" bIns="71437"/>
          <a:lstStyle>
            <a:lvl1pPr defTabSz="1285875">
              <a:spcBef>
                <a:spcPts val="1000"/>
              </a:spcBef>
              <a:defRPr sz="9000" spc="-2"/>
            </a:lvl1pPr>
          </a:lstStyle>
          <a:p>
            <a:r>
              <a:t>Texte du titre</a:t>
            </a:r>
          </a:p>
        </p:txBody>
      </p:sp>
      <p:sp>
        <p:nvSpPr>
          <p:cNvPr id="127" name="Texte niveau 1…"/>
          <p:cNvSpPr txBox="1">
            <a:spLocks noGrp="1"/>
          </p:cNvSpPr>
          <p:nvPr>
            <p:ph type="body" idx="1"/>
          </p:nvPr>
        </p:nvSpPr>
        <p:spPr>
          <a:xfrm>
            <a:off x="2032208" y="3201292"/>
            <a:ext cx="20319584" cy="9050240"/>
          </a:xfrm>
          <a:prstGeom prst="rect">
            <a:avLst/>
          </a:prstGeom>
        </p:spPr>
        <p:txBody>
          <a:bodyPr lIns="64293" tIns="64293" rIns="64293" bIns="64293" anchor="t"/>
          <a:lstStyle>
            <a:lvl1pPr marL="762000" indent="-762000" defTabSz="1285875">
              <a:spcBef>
                <a:spcPts val="3300"/>
              </a:spcBef>
              <a:buSzPct val="171000"/>
              <a:defRPr spc="-1"/>
            </a:lvl1pPr>
            <a:lvl2pPr marL="1524000" indent="-762000" defTabSz="1285875">
              <a:spcBef>
                <a:spcPts val="3300"/>
              </a:spcBef>
              <a:buSzPct val="100000"/>
              <a:buChar char="➫"/>
              <a:defRPr spc="-1"/>
            </a:lvl2pPr>
            <a:lvl3pPr marL="1988552" indent="-782052" defTabSz="1285875">
              <a:spcBef>
                <a:spcPts val="3300"/>
              </a:spcBef>
              <a:buSzPct val="171000"/>
              <a:defRPr spc="-1"/>
            </a:lvl3pPr>
            <a:lvl4pPr marL="2433052" indent="-782052" defTabSz="1285875">
              <a:spcBef>
                <a:spcPts val="3300"/>
              </a:spcBef>
              <a:buSzPct val="171000"/>
              <a:defRPr spc="-1"/>
            </a:lvl4pPr>
            <a:lvl5pPr marL="2877552" indent="-782052" defTabSz="1285875">
              <a:spcBef>
                <a:spcPts val="3300"/>
              </a:spcBef>
              <a:buSzPct val="171000"/>
              <a:defRPr spc="-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161639"/>
            <a:ext cx="4267200" cy="369888"/>
          </a:xfrm>
          <a:prstGeom prst="rect">
            <a:avLst/>
          </a:prstGeom>
        </p:spPr>
        <p:txBody>
          <a:bodyPr wrap="square" lIns="64293" tIns="64293" rIns="64293" bIns="64293" anchor="ctr"/>
          <a:lstStyle>
            <a:lvl1pPr algn="r" defTabSz="1285875">
              <a:spcBef>
                <a:spcPts val="1000"/>
              </a:spcBef>
              <a:defRPr sz="160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e du titre"/>
          <p:cNvSpPr txBox="1">
            <a:spLocks noGrp="1"/>
          </p:cNvSpPr>
          <p:nvPr>
            <p:ph type="title"/>
          </p:nvPr>
        </p:nvSpPr>
        <p:spPr>
          <a:xfrm>
            <a:off x="1790639" y="571679"/>
            <a:ext cx="20814841" cy="2984041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spcBef>
                <a:spcPts val="1000"/>
              </a:spcBef>
              <a:defRPr sz="1800" spc="0"/>
            </a:lvl1pPr>
          </a:lstStyle>
          <a:p>
            <a:r>
              <a:t>Texte du titre</a:t>
            </a:r>
          </a:p>
        </p:txBody>
      </p:sp>
      <p:sp>
        <p:nvSpPr>
          <p:cNvPr id="136" name="Texte niveau 1…"/>
          <p:cNvSpPr txBox="1">
            <a:spLocks noGrp="1"/>
          </p:cNvSpPr>
          <p:nvPr>
            <p:ph type="body" idx="1"/>
          </p:nvPr>
        </p:nvSpPr>
        <p:spPr>
          <a:xfrm>
            <a:off x="12496679" y="-1486081"/>
            <a:ext cx="10193402" cy="15290282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914400">
              <a:spcBef>
                <a:spcPts val="1000"/>
              </a:spcBef>
              <a:buSzTx/>
              <a:buNone/>
              <a:defRPr sz="1800" spc="0"/>
            </a:lvl1pPr>
            <a:lvl2pPr marL="0" indent="0" defTabSz="914400">
              <a:spcBef>
                <a:spcPts val="1000"/>
              </a:spcBef>
              <a:buSzTx/>
              <a:buNone/>
              <a:defRPr sz="1800" spc="0"/>
            </a:lvl2pPr>
            <a:lvl3pPr marL="0" indent="0" defTabSz="914400">
              <a:spcBef>
                <a:spcPts val="1000"/>
              </a:spcBef>
              <a:buSzTx/>
              <a:buNone/>
              <a:defRPr sz="1800" spc="0"/>
            </a:lvl3pPr>
            <a:lvl4pPr marL="0" indent="0" defTabSz="914400">
              <a:spcBef>
                <a:spcPts val="1000"/>
              </a:spcBef>
              <a:buSzTx/>
              <a:buNone/>
              <a:defRPr sz="1800" spc="0"/>
            </a:lvl4pPr>
            <a:lvl5pPr marL="0" indent="0" defTabSz="914400">
              <a:spcBef>
                <a:spcPts val="1000"/>
              </a:spcBef>
              <a:buSzTx/>
              <a:buNone/>
              <a:defRPr sz="1800" spc="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712700"/>
            <a:ext cx="5689600" cy="736600"/>
          </a:xfrm>
          <a:prstGeom prst="rect">
            <a:avLst/>
          </a:prstGeom>
        </p:spPr>
        <p:txBody>
          <a:bodyPr lIns="50760" tIns="50760" rIns="50760" bIns="50760" anchor="t"/>
          <a:lstStyle>
            <a:lvl1pPr algn="l" defTabSz="914400">
              <a:spcBef>
                <a:spcPts val="1000"/>
              </a:spcBef>
              <a:defRPr sz="1800" spc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hoto panoramique de deux canoéistes sur une grande rivière avec des montagnes enneigées en arrière-plan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ateau rouge amarré à quai sur une rivière bordée d’arbres le long du littoral, avec un ciel bleu nuageux en arrière-plan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ateau rouge amarré à quai sur une rivière bordée d’arbres le long du littoral, avec un ciel bleu nuageux en arrière-plan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 anchor="t"/>
          <a:lstStyle>
            <a:lvl1pPr marL="812800" indent="-812800">
              <a:spcBef>
                <a:spcPts val="1000"/>
              </a:spcBef>
              <a:defRPr sz="6400"/>
            </a:lvl1pPr>
            <a:lvl2pPr marL="1159042" indent="-727242">
              <a:spcBef>
                <a:spcPts val="1000"/>
              </a:spcBef>
              <a:defRPr sz="6400"/>
            </a:lvl2pPr>
            <a:lvl3pPr marL="1590842" indent="-727242">
              <a:spcBef>
                <a:spcPts val="1000"/>
              </a:spcBef>
              <a:defRPr sz="6400"/>
            </a:lvl3pPr>
            <a:lvl4pPr marL="2022642" indent="-727242">
              <a:spcBef>
                <a:spcPts val="1000"/>
              </a:spcBef>
              <a:defRPr sz="6400"/>
            </a:lvl4pPr>
            <a:lvl5pPr marL="2454442" indent="-727242">
              <a:spcBef>
                <a:spcPts val="1000"/>
              </a:spcBef>
              <a:defRPr sz="6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nfant qui observe à travers des jumelles dans un paysage de montagne nuageux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Petite île rocailleuse couverte d’herbe et entourée par l’océan avec le ciel bleu en arrière-plan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ateau rouge amarré à quai sur une rivière bordée d’arbres le long du littoral, avec un ciel bleu nuageux en arrière-plan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kirkove@uliege.be" TargetMode="External"/><Relationship Id="rId2" Type="http://schemas.openxmlformats.org/officeDocument/2006/relationships/hyperlink" Target="mailto:dderauw@uliege.b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ti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ti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AR time series: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775969">
              <a:defRPr sz="10528"/>
            </a:pPr>
            <a:r>
              <a:t>SAR time series: </a:t>
            </a:r>
          </a:p>
          <a:p>
            <a:pPr defTabSz="775969">
              <a:defRPr sz="10528"/>
            </a:pPr>
            <a:r>
              <a:t>Opportunities for AI applications</a:t>
            </a:r>
          </a:p>
        </p:txBody>
      </p:sp>
      <p:sp>
        <p:nvSpPr>
          <p:cNvPr id="149" name="Dominique Derauw…"/>
          <p:cNvSpPr txBox="1">
            <a:spLocks noGrp="1"/>
          </p:cNvSpPr>
          <p:nvPr>
            <p:ph type="subTitle" sz="quarter" idx="1"/>
          </p:nvPr>
        </p:nvSpPr>
        <p:spPr>
          <a:xfrm>
            <a:off x="2387600" y="7073900"/>
            <a:ext cx="6744164" cy="1587500"/>
          </a:xfrm>
          <a:prstGeom prst="rect">
            <a:avLst/>
          </a:prstGeom>
        </p:spPr>
        <p:txBody>
          <a:bodyPr/>
          <a:lstStyle/>
          <a:p>
            <a:pPr lvl="4"/>
            <a:r>
              <a:t>Dominique Derauw</a:t>
            </a:r>
          </a:p>
          <a:p>
            <a:r>
              <a:rPr u="sng">
                <a:hlinkClick r:id="rId2"/>
              </a:rPr>
              <a:t>dderauw@uliege.be</a:t>
            </a:r>
          </a:p>
        </p:txBody>
      </p:sp>
      <p:sp>
        <p:nvSpPr>
          <p:cNvPr id="150" name="Murielle Kirkove…"/>
          <p:cNvSpPr/>
          <p:nvPr/>
        </p:nvSpPr>
        <p:spPr>
          <a:xfrm>
            <a:off x="14371513" y="7073900"/>
            <a:ext cx="6744165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4" algn="ctr">
              <a:spcBef>
                <a:spcPts val="0"/>
              </a:spcBef>
              <a:defRPr sz="4400"/>
            </a:pPr>
            <a:r>
              <a:t>Murielle Kirkove</a:t>
            </a:r>
          </a:p>
          <a:p>
            <a:pPr algn="ctr">
              <a:spcBef>
                <a:spcPts val="0"/>
              </a:spcBef>
              <a:defRPr sz="4400"/>
            </a:pPr>
            <a:r>
              <a:rPr u="sng">
                <a:hlinkClick r:id="rId3"/>
              </a:rPr>
              <a:t>mkirkove@uliege.be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AR images time se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 images time series</a:t>
            </a:r>
          </a:p>
        </p:txBody>
      </p:sp>
      <p:sp>
        <p:nvSpPr>
          <p:cNvPr id="205" name="Nowadays profusion of data allows forming time series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Nowadays profusion of data allows forming time series:</a:t>
            </a:r>
          </a:p>
          <a:p>
            <a:pPr lvl="1"/>
            <a:r>
              <a:rPr dirty="0"/>
              <a:t>Spatiotemporal analysis are possible.</a:t>
            </a:r>
          </a:p>
          <a:p>
            <a:pPr>
              <a:buChar char="➡"/>
            </a:pPr>
            <a:r>
              <a:rPr dirty="0"/>
              <a:t>Flanders 2016 - 2022 </a:t>
            </a:r>
          </a:p>
        </p:txBody>
      </p:sp>
      <p:pic>
        <p:nvPicPr>
          <p:cNvPr id="206" name="movingMedian.avi" descr="movingMedian.avi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2859" y="3835160"/>
            <a:ext cx="8458680" cy="845868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Might AI help in detecting,…"/>
          <p:cNvSpPr txBox="1"/>
          <p:nvPr/>
        </p:nvSpPr>
        <p:spPr>
          <a:xfrm>
            <a:off x="694486" y="10121927"/>
            <a:ext cx="12174628" cy="21844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/>
          <a:p>
            <a:pPr>
              <a:spcBef>
                <a:spcPts val="5300"/>
              </a:spcBef>
            </a:pPr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detecting, </a:t>
            </a:r>
          </a:p>
          <a:p>
            <a:r>
              <a:rPr dirty="0"/>
              <a:t>classifying, identifying changes?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2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  <p:seq concurrent="1" prevAc="none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  <p:bldLst>
      <p:bldP spid="205" grpId="0" uiExpand="1" build="p" animBg="1"/>
      <p:bldP spid="20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movingSigma.avi" descr="movingSigma.avi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2859" y="3835160"/>
            <a:ext cx="8458680" cy="845868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AR images time se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SAR images time series</a:t>
            </a:r>
          </a:p>
        </p:txBody>
      </p:sp>
      <p:sp>
        <p:nvSpPr>
          <p:cNvPr id="211" name="Spatiotemporal analysis are possible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27242" indent="-727242"/>
            <a:r>
              <a:rPr dirty="0"/>
              <a:t>Spatiotemporal analysis are possible.</a:t>
            </a:r>
          </a:p>
          <a:p>
            <a:pPr lvl="1"/>
            <a:r>
              <a:rPr dirty="0"/>
              <a:t>Classical statistics</a:t>
            </a:r>
          </a:p>
          <a:p>
            <a:pPr marL="1676400" lvl="2" indent="-812800">
              <a:buChar char="➡"/>
            </a:pPr>
            <a:r>
              <a:rPr dirty="0"/>
              <a:t>Standard deviation</a:t>
            </a:r>
          </a:p>
          <a:p>
            <a:pPr>
              <a:buChar char="➡"/>
            </a:pPr>
            <a:r>
              <a:rPr dirty="0"/>
              <a:t>Flanders 2016 - 2022</a:t>
            </a:r>
          </a:p>
        </p:txBody>
      </p:sp>
      <p:sp>
        <p:nvSpPr>
          <p:cNvPr id="212" name="Might AI help in detecting,…"/>
          <p:cNvSpPr txBox="1"/>
          <p:nvPr/>
        </p:nvSpPr>
        <p:spPr>
          <a:xfrm>
            <a:off x="694486" y="10121926"/>
            <a:ext cx="12174628" cy="21844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/>
          <a:p>
            <a:pPr>
              <a:spcBef>
                <a:spcPts val="5300"/>
              </a:spcBef>
            </a:pPr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detecting, </a:t>
            </a:r>
          </a:p>
          <a:p>
            <a:r>
              <a:rPr dirty="0"/>
              <a:t>classifying, identifying changes?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2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AR interfero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 interferometry</a:t>
            </a:r>
          </a:p>
        </p:txBody>
      </p:sp>
      <p:pic>
        <p:nvPicPr>
          <p:cNvPr id="215" name="InSARPrinciple2.gif" descr="InSARPrinciple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863" y="2638418"/>
            <a:ext cx="14476974" cy="10852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AR interfero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 interferometry</a:t>
            </a:r>
          </a:p>
        </p:txBody>
      </p:sp>
      <p:sp>
        <p:nvSpPr>
          <p:cNvPr id="218" name="The interferometric phase contains:…"/>
          <p:cNvSpPr txBox="1">
            <a:spLocks noGrp="1"/>
          </p:cNvSpPr>
          <p:nvPr>
            <p:ph type="body" sz="half" idx="1"/>
          </p:nvPr>
        </p:nvSpPr>
        <p:spPr>
          <a:xfrm>
            <a:off x="2032208" y="3201292"/>
            <a:ext cx="20319584" cy="5118906"/>
          </a:xfrm>
          <a:prstGeom prst="rect">
            <a:avLst/>
          </a:prstGeom>
        </p:spPr>
        <p:txBody>
          <a:bodyPr/>
          <a:lstStyle/>
          <a:p>
            <a:pPr marL="586104" indent="-586104" defTabSz="912971">
              <a:spcBef>
                <a:spcPts val="2300"/>
              </a:spcBef>
              <a:defRPr sz="3691" spc="0"/>
            </a:pPr>
            <a:r>
              <a:t>The interferometric phase contains:</a:t>
            </a:r>
          </a:p>
          <a:p>
            <a:pPr marL="1294583" lvl="1" indent="-753563" defTabSz="912971">
              <a:spcBef>
                <a:spcPts val="2300"/>
              </a:spcBef>
              <a:defRPr sz="3691" spc="0"/>
            </a:pPr>
            <a:r>
              <a:t>The orbital phase</a:t>
            </a:r>
          </a:p>
          <a:p>
            <a:pPr marL="1294583" lvl="1" indent="-753563" defTabSz="912971">
              <a:spcBef>
                <a:spcPts val="2300"/>
              </a:spcBef>
              <a:defRPr sz="3691" spc="0"/>
            </a:pPr>
            <a:r>
              <a:t>The topographic phase</a:t>
            </a:r>
          </a:p>
          <a:p>
            <a:pPr marL="1294583" lvl="1" indent="-753563" defTabSz="912971">
              <a:spcBef>
                <a:spcPts val="2300"/>
              </a:spcBef>
              <a:defRPr sz="3691" spc="0"/>
            </a:pPr>
            <a:r>
              <a:t>The atmospheric phase delay</a:t>
            </a:r>
          </a:p>
          <a:p>
            <a:pPr marL="1294583" lvl="1" indent="-753563" defTabSz="912971">
              <a:spcBef>
                <a:spcPts val="2300"/>
              </a:spcBef>
              <a:defRPr sz="3691" spc="0"/>
            </a:pPr>
            <a:r>
              <a:t>The displacements phase</a:t>
            </a:r>
          </a:p>
          <a:p>
            <a:pPr marL="1294583" lvl="1" indent="-753563" defTabSz="912971">
              <a:spcBef>
                <a:spcPts val="2300"/>
              </a:spcBef>
              <a:defRPr sz="3691" spc="0"/>
            </a:pPr>
            <a:r>
              <a:t>Noise</a:t>
            </a:r>
          </a:p>
        </p:txBody>
      </p:sp>
      <p:grpSp>
        <p:nvGrpSpPr>
          <p:cNvPr id="221" name="Grouper"/>
          <p:cNvGrpSpPr/>
          <p:nvPr/>
        </p:nvGrpSpPr>
        <p:grpSpPr>
          <a:xfrm>
            <a:off x="15566197" y="10622584"/>
            <a:ext cx="3796456" cy="2871950"/>
            <a:chOff x="0" y="0"/>
            <a:chExt cx="3796455" cy="2871948"/>
          </a:xfrm>
        </p:grpSpPr>
        <p:sp>
          <p:nvSpPr>
            <p:cNvPr id="219" name="Rectangle"/>
            <p:cNvSpPr/>
            <p:nvPr/>
          </p:nvSpPr>
          <p:spPr>
            <a:xfrm>
              <a:off x="0" y="0"/>
              <a:ext cx="3796456" cy="2871949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60060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219200">
                <a:defRPr sz="4800" spc="-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20" name="differentialOpticalPathDifference.gif" descr="differentialOpticalPathDifferenc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76" y="34315"/>
              <a:ext cx="3636103" cy="2803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4" name="Grouper"/>
          <p:cNvGrpSpPr/>
          <p:nvPr/>
        </p:nvGrpSpPr>
        <p:grpSpPr>
          <a:xfrm>
            <a:off x="9949465" y="9379768"/>
            <a:ext cx="3858063" cy="4237501"/>
            <a:chOff x="0" y="0"/>
            <a:chExt cx="3858061" cy="4237499"/>
          </a:xfrm>
        </p:grpSpPr>
        <p:sp>
          <p:nvSpPr>
            <p:cNvPr id="222" name="Rectangle"/>
            <p:cNvSpPr/>
            <p:nvPr/>
          </p:nvSpPr>
          <p:spPr>
            <a:xfrm>
              <a:off x="0" y="108842"/>
              <a:ext cx="3858062" cy="4019816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60060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219200">
                <a:defRPr sz="4800" spc="-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23" name="opticalPathDifferenceDueToGeometry.r.png" descr="opticalPathDifferenceDueToGeometry.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697" y="0"/>
              <a:ext cx="3353069" cy="423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5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674" y="7816751"/>
            <a:ext cx="13716013" cy="158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010" y="7752489"/>
            <a:ext cx="4572001" cy="67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856" y="7814763"/>
            <a:ext cx="7193281" cy="67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asted-image.pdf" descr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696" y="7816751"/>
            <a:ext cx="7010401" cy="158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7159" y="7816751"/>
            <a:ext cx="9448801" cy="158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df" descr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9580" y="7816751"/>
            <a:ext cx="12009134" cy="158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4773" y="7816751"/>
            <a:ext cx="12862574" cy="158496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Ovale"/>
          <p:cNvSpPr/>
          <p:nvPr/>
        </p:nvSpPr>
        <p:spPr>
          <a:xfrm>
            <a:off x="2780306" y="5525770"/>
            <a:ext cx="7175362" cy="1270001"/>
          </a:xfrm>
          <a:prstGeom prst="ellips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uiExpand="1" build="p" bldLvl="5" animBg="1" advAuto="0"/>
      <p:bldP spid="221" grpId="0" uiExpand="1" animBg="1" advAuto="0"/>
      <p:bldP spid="224" grpId="0" uiExpand="1" animBg="1" advAuto="0"/>
      <p:bldP spid="225" grpId="0" animBg="1" advAuto="0"/>
      <p:bldP spid="226" grpId="0" uiExpand="1" animBg="1" advAuto="0"/>
      <p:bldP spid="226" grpId="1" uiExpand="1" animBg="1" advAuto="0"/>
      <p:bldP spid="227" grpId="0" uiExpand="1" animBg="1" advAuto="0"/>
      <p:bldP spid="227" grpId="1" uiExpand="1" animBg="1" advAuto="0"/>
      <p:bldP spid="228" grpId="0" uiExpand="1" animBg="1" advAuto="0"/>
      <p:bldP spid="228" grpId="1" uiExpand="1" animBg="1" advAuto="0"/>
      <p:bldP spid="229" grpId="0" uiExpand="1" animBg="1" advAuto="0"/>
      <p:bldP spid="229" grpId="1" uiExpand="1" animBg="1" advAuto="0"/>
      <p:bldP spid="230" grpId="0" uiExpand="1" animBg="1" advAuto="0"/>
      <p:bldP spid="230" grpId="1" uiExpand="1" animBg="1" advAuto="0"/>
      <p:bldP spid="231" grpId="0" uiExpand="1" animBg="1" advAuto="0"/>
      <p:bldP spid="231" grpId="1" uiExpand="1" animBg="1" advAuto="0"/>
      <p:bldP spid="2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AR differential interferometry - DInS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73016">
              <a:spcBef>
                <a:spcPts val="900"/>
              </a:spcBef>
              <a:defRPr sz="8910" spc="-2"/>
            </a:lvl1pPr>
          </a:lstStyle>
          <a:p>
            <a:r>
              <a:t>SAR differential interferometry - DInSAR</a:t>
            </a:r>
          </a:p>
        </p:txBody>
      </p:sp>
      <p:pic>
        <p:nvPicPr>
          <p:cNvPr id="236" name="image36.png" descr="image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02" y="7698506"/>
            <a:ext cx="3530130" cy="389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37.jpg" descr="image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392" y="3452136"/>
            <a:ext cx="3535140" cy="389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39.jpg" descr="image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0909" y="4652367"/>
            <a:ext cx="4413498" cy="291107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© &quot;Robert A. Eplett/CAL EMA&quot;…"/>
          <p:cNvSpPr txBox="1"/>
          <p:nvPr/>
        </p:nvSpPr>
        <p:spPr>
          <a:xfrm>
            <a:off x="16417976" y="7634882"/>
            <a:ext cx="2786063" cy="535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1285875">
              <a:defRPr sz="1000" spc="0">
                <a:latin typeface="Gill Sans"/>
                <a:ea typeface="Gill Sans"/>
                <a:cs typeface="Gill Sans"/>
                <a:sym typeface="Gill Sans"/>
              </a:defRPr>
            </a:pPr>
            <a:r>
              <a:t>© "Robert A. Eplett/CAL EMA"</a:t>
            </a:r>
          </a:p>
          <a:p>
            <a:pPr algn="ctr" defTabSz="1285875">
              <a:defRPr sz="1000" spc="0">
                <a:latin typeface="Gill Sans"/>
                <a:ea typeface="Gill Sans"/>
                <a:cs typeface="Gill Sans"/>
                <a:sym typeface="Gill Sans"/>
              </a:defRPr>
            </a:pPr>
            <a:r>
              <a:t>California Governor's Office of Emergency Services</a:t>
            </a:r>
          </a:p>
        </p:txBody>
      </p:sp>
      <p:grpSp>
        <p:nvGrpSpPr>
          <p:cNvPr id="242" name="Grouper"/>
          <p:cNvGrpSpPr/>
          <p:nvPr/>
        </p:nvGrpSpPr>
        <p:grpSpPr>
          <a:xfrm>
            <a:off x="16710421" y="8454182"/>
            <a:ext cx="2194471" cy="2806153"/>
            <a:chOff x="0" y="0"/>
            <a:chExt cx="2194469" cy="2806152"/>
          </a:xfrm>
        </p:grpSpPr>
        <p:sp>
          <p:nvSpPr>
            <p:cNvPr id="240" name="Rectangle"/>
            <p:cNvSpPr/>
            <p:nvPr/>
          </p:nvSpPr>
          <p:spPr>
            <a:xfrm>
              <a:off x="0" y="0"/>
              <a:ext cx="2194470" cy="2806153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0B328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01600" rotWithShape="0">
                <a:srgbClr val="000000">
                  <a:alpha val="79999"/>
                </a:srgbClr>
              </a:outerShdw>
            </a:effectLst>
          </p:spPr>
          <p:txBody>
            <a:bodyPr wrap="square" lIns="64293" tIns="64293" rIns="64293" bIns="64293" numCol="1" anchor="ctr">
              <a:noAutofit/>
            </a:bodyPr>
            <a:lstStyle/>
            <a:p>
              <a:pPr algn="ctr" defTabSz="1285875">
                <a:defRPr sz="5200" spc="-1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41" name="image40.png" descr="image40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291" y="292680"/>
              <a:ext cx="1832819" cy="2312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3" name="Flèche"/>
          <p:cNvSpPr/>
          <p:nvPr/>
        </p:nvSpPr>
        <p:spPr>
          <a:xfrm>
            <a:off x="7637859" y="7127006"/>
            <a:ext cx="1160860" cy="660797"/>
          </a:xfrm>
          <a:prstGeom prst="rightArrow">
            <a:avLst>
              <a:gd name="adj1" fmla="val 32000"/>
              <a:gd name="adj2" fmla="val 118923"/>
            </a:avLst>
          </a:prstGeom>
          <a:gradFill>
            <a:gsLst>
              <a:gs pos="0">
                <a:srgbClr val="074EB3"/>
              </a:gs>
              <a:gs pos="100000">
                <a:srgbClr val="0B3280"/>
              </a:gs>
            </a:gsLst>
            <a:lin ang="5400000"/>
          </a:gradFill>
          <a:ln w="12700">
            <a:miter lim="400000"/>
          </a:ln>
          <a:effectLst>
            <a:outerShdw blurRad="101600" rotWithShape="0">
              <a:srgbClr val="000000">
                <a:alpha val="79999"/>
              </a:srgbClr>
            </a:outerShdw>
          </a:effectLst>
        </p:spPr>
        <p:txBody>
          <a:bodyPr lIns="64293" tIns="64293" rIns="64293" bIns="64293" anchor="ctr"/>
          <a:lstStyle/>
          <a:p>
            <a:pPr algn="ctr" defTabSz="1285875">
              <a:defRPr sz="5200" spc="-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44" name="dinsar.png" descr="dinsa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143" y="4385126"/>
            <a:ext cx="7263527" cy="592703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Landers earthquake - 1992"/>
          <p:cNvSpPr txBox="1"/>
          <p:nvPr/>
        </p:nvSpPr>
        <p:spPr>
          <a:xfrm>
            <a:off x="9726150" y="11257141"/>
            <a:ext cx="49317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20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Landers earthquake - 1992 </a:t>
            </a:r>
          </a:p>
        </p:txBody>
      </p:sp>
      <p:sp>
        <p:nvSpPr>
          <p:cNvPr id="246" name="Might AI help in phase unwrapping?"/>
          <p:cNvSpPr txBox="1"/>
          <p:nvPr/>
        </p:nvSpPr>
        <p:spPr>
          <a:xfrm>
            <a:off x="646799" y="12448199"/>
            <a:ext cx="10793630" cy="8890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lnSpcReduction="10000"/>
          </a:bodyPr>
          <a:lstStyle/>
          <a:p>
            <a:pPr algn="ctr">
              <a:spcBef>
                <a:spcPts val="0"/>
              </a:spcBef>
              <a:defRPr sz="5200"/>
            </a:pPr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phase unwrapping?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InSAR atmospheric perturb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z="10976"/>
            </a:lvl1pPr>
          </a:lstStyle>
          <a:p>
            <a:r>
              <a:t>InSAR atmospheric perturbations</a:t>
            </a:r>
          </a:p>
        </p:txBody>
      </p:sp>
      <p:pic>
        <p:nvPicPr>
          <p:cNvPr id="249" name="190394.r.jpg" descr="190394.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33" y="3565102"/>
            <a:ext cx="7505701" cy="7895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10.jpg" descr="i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440" y="3569467"/>
            <a:ext cx="7505701" cy="788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Belgium, April 1996…"/>
          <p:cNvSpPr txBox="1"/>
          <p:nvPr/>
        </p:nvSpPr>
        <p:spPr>
          <a:xfrm>
            <a:off x="5424630" y="11510778"/>
            <a:ext cx="3061107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/>
          <a:p>
            <a:pPr>
              <a:spcBef>
                <a:spcPts val="5300"/>
              </a:spcBef>
              <a:defRPr sz="2400"/>
            </a:pPr>
            <a:r>
              <a:t>Belgium, April 1996</a:t>
            </a:r>
          </a:p>
          <a:p>
            <a:pPr>
              <a:spcBef>
                <a:spcPts val="500"/>
              </a:spcBef>
              <a:defRPr sz="2400"/>
            </a:pPr>
            <a:r>
              <a:t>ERS amplitude image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nSAR atmospheric perturb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z="10976"/>
            </a:lvl1pPr>
          </a:lstStyle>
          <a:p>
            <a:r>
              <a:t>InSAR atmospheric perturbations</a:t>
            </a:r>
          </a:p>
        </p:txBody>
      </p:sp>
      <p:pic>
        <p:nvPicPr>
          <p:cNvPr id="254" name="i76.jpg" descr="i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33" y="3569467"/>
            <a:ext cx="7505701" cy="788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10.jpg" descr="i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8440" y="3569467"/>
            <a:ext cx="7505701" cy="788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Interferogram with…"/>
          <p:cNvSpPr txBox="1"/>
          <p:nvPr/>
        </p:nvSpPr>
        <p:spPr>
          <a:xfrm>
            <a:off x="5159149" y="11469635"/>
            <a:ext cx="359206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/>
          <a:p>
            <a:pPr algn="ctr">
              <a:spcBef>
                <a:spcPts val="5300"/>
              </a:spcBef>
              <a:defRPr sz="2400"/>
            </a:pPr>
            <a:r>
              <a:t>Interferogram with</a:t>
            </a:r>
          </a:p>
          <a:p>
            <a:pPr algn="ctr">
              <a:spcBef>
                <a:spcPts val="500"/>
              </a:spcBef>
              <a:defRPr sz="2400"/>
            </a:pPr>
            <a:r>
              <a:t>Atmospheric perturbation</a:t>
            </a:r>
          </a:p>
        </p:txBody>
      </p:sp>
      <p:sp>
        <p:nvSpPr>
          <p:cNvPr id="257" name="Might AI help in segmenting topographic  from atmospheric signal?"/>
          <p:cNvSpPr txBox="1"/>
          <p:nvPr/>
        </p:nvSpPr>
        <p:spPr>
          <a:xfrm>
            <a:off x="5028646" y="11462901"/>
            <a:ext cx="15399702" cy="20574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1" algn="ctr"/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segmenting topographic  from atmospheric signal?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InSAR time se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DInSAR time series</a:t>
            </a:r>
          </a:p>
        </p:txBody>
      </p:sp>
      <p:sp>
        <p:nvSpPr>
          <p:cNvPr id="260" name="DInSAR gives a « one-shot » view of observable displacemen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DInSAR gives a « one-shot » view of observable displacements</a:t>
            </a:r>
          </a:p>
          <a:p>
            <a:pPr lvl="1"/>
            <a:r>
              <a:t>Post-seismic measurements</a:t>
            </a:r>
          </a:p>
          <a:p>
            <a:r>
              <a:t>To observe long-term displacements, one can use time-series and combine DInSAR measurement sequences:</a:t>
            </a:r>
          </a:p>
          <a:p>
            <a:pPr lvl="1"/>
            <a:r>
              <a:t>MSBAS</a:t>
            </a:r>
          </a:p>
        </p:txBody>
      </p:sp>
      <p:pic>
        <p:nvPicPr>
          <p:cNvPr id="261" name="timeSerie.png" descr="timeSe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6893"/>
            <a:ext cx="24384000" cy="1615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DInSAR time se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DInSAR time series</a:t>
            </a:r>
          </a:p>
        </p:txBody>
      </p:sp>
      <p:pic>
        <p:nvPicPr>
          <p:cNvPr id="264" name="timeSerie.png" descr="timeSe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6893"/>
            <a:ext cx="24384000" cy="1615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VM.png" descr="V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041" y="2137142"/>
            <a:ext cx="9618694" cy="9441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baselinePlot_BpMax=40_BTMax=200.txt.png" descr="baselinePlot_BpMax=40_BTMax=200.t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65" y="4302311"/>
            <a:ext cx="9618694" cy="541051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Flèche"/>
          <p:cNvSpPr/>
          <p:nvPr/>
        </p:nvSpPr>
        <p:spPr>
          <a:xfrm>
            <a:off x="11557000" y="6223000"/>
            <a:ext cx="1270000" cy="1270000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1611" y="2660105"/>
            <a:ext cx="1270001" cy="202975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Might AI help in pair selection?"/>
          <p:cNvSpPr txBox="1"/>
          <p:nvPr/>
        </p:nvSpPr>
        <p:spPr>
          <a:xfrm>
            <a:off x="1395645" y="10355360"/>
            <a:ext cx="9215934" cy="8890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lnSpcReduction="10000"/>
          </a:bodyPr>
          <a:lstStyle/>
          <a:p>
            <a:pPr algn="ctr">
              <a:spcBef>
                <a:spcPts val="0"/>
              </a:spcBef>
              <a:defRPr sz="5200"/>
            </a:pPr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pair selection?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DInSAR time se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DInSAR time series</a:t>
            </a:r>
          </a:p>
        </p:txBody>
      </p:sp>
      <p:pic>
        <p:nvPicPr>
          <p:cNvPr id="272" name="timeSerie.png" descr="timeSe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6893"/>
            <a:ext cx="24384000" cy="1615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baselinePlot_BpMax=40_BTMax=200.txt.png" descr="baselinePlot_BpMax=40_BTMax=200.t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65" y="4302311"/>
            <a:ext cx="9618694" cy="541051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Flèche"/>
          <p:cNvSpPr/>
          <p:nvPr/>
        </p:nvSpPr>
        <p:spPr>
          <a:xfrm>
            <a:off x="11557000" y="6223000"/>
            <a:ext cx="1270000" cy="1270000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75" name="LOSLinearRate2016_20240415.png" descr="LOSLinearRate2016_202404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794" y="2612970"/>
            <a:ext cx="9743523" cy="9067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5862" y="9658261"/>
            <a:ext cx="1270001" cy="202975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Might AI help in extracting displacements…"/>
          <p:cNvSpPr txBox="1"/>
          <p:nvPr/>
        </p:nvSpPr>
        <p:spPr>
          <a:xfrm>
            <a:off x="1027799" y="9961660"/>
            <a:ext cx="12555577" cy="16764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lnSpcReduction="10000"/>
          </a:bodyPr>
          <a:lstStyle/>
          <a:p>
            <a:pPr algn="ctr">
              <a:spcBef>
                <a:spcPts val="0"/>
              </a:spcBef>
              <a:defRPr sz="5200"/>
            </a:pPr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extracting displacements </a:t>
            </a:r>
          </a:p>
          <a:p>
            <a:pPr algn="ctr">
              <a:spcBef>
                <a:spcPts val="0"/>
              </a:spcBef>
              <a:defRPr sz="5200"/>
            </a:pPr>
            <a:r>
              <a:rPr dirty="0"/>
              <a:t>from </a:t>
            </a:r>
            <a:r>
              <a:rPr dirty="0" err="1"/>
              <a:t>InSAR</a:t>
            </a:r>
            <a:r>
              <a:rPr dirty="0"/>
              <a:t> time series?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machineLearning.png" descr="machineLearn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49" y="2666999"/>
            <a:ext cx="7048501" cy="838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oncl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280" name="?"/>
          <p:cNvSpPr txBox="1"/>
          <p:nvPr/>
        </p:nvSpPr>
        <p:spPr>
          <a:xfrm>
            <a:off x="11322049" y="4857749"/>
            <a:ext cx="1739901" cy="400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lnSpcReduction="10000"/>
          </a:bodyPr>
          <a:lstStyle>
            <a:lvl1pPr>
              <a:spcBef>
                <a:spcPts val="5300"/>
              </a:spcBef>
              <a:defRPr sz="25600"/>
            </a:lvl1pPr>
          </a:lstStyle>
          <a:p>
            <a: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arth Observation &amp; Remote Sen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Earth Observation &amp; Remote Sensing</a:t>
            </a:r>
          </a:p>
        </p:txBody>
      </p:sp>
      <p:pic>
        <p:nvPicPr>
          <p:cNvPr id="154" name="media1.mov" descr="media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2631" y="5136558"/>
            <a:ext cx="11430001" cy="7143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8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mote Sen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Remote Sensing</a:t>
            </a:r>
          </a:p>
        </p:txBody>
      </p:sp>
      <p:sp>
        <p:nvSpPr>
          <p:cNvPr id="157" name="Modifier : 2 clic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63" name="Grouper"/>
          <p:cNvGrpSpPr/>
          <p:nvPr/>
        </p:nvGrpSpPr>
        <p:grpSpPr>
          <a:xfrm>
            <a:off x="4018400" y="5251014"/>
            <a:ext cx="7292497" cy="4089440"/>
            <a:chOff x="0" y="0"/>
            <a:chExt cx="7292496" cy="4089438"/>
          </a:xfrm>
        </p:grpSpPr>
        <p:pic>
          <p:nvPicPr>
            <p:cNvPr id="158" name="image5.jpg" descr="image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2755"/>
              <a:ext cx="1087831" cy="1410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6.png" descr="imag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0151" y="1322016"/>
              <a:ext cx="4049149" cy="2767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image7.png" descr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0605" y="0"/>
              <a:ext cx="1651892" cy="1339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Ligne"/>
            <p:cNvSpPr/>
            <p:nvPr/>
          </p:nvSpPr>
          <p:spPr>
            <a:xfrm>
              <a:off x="1107975" y="1269136"/>
              <a:ext cx="2029612" cy="1440369"/>
            </a:xfrm>
            <a:prstGeom prst="line">
              <a:avLst/>
            </a:prstGeom>
            <a:noFill/>
            <a:ln w="63500" cap="flat">
              <a:solidFill>
                <a:srgbClr val="FFFB00"/>
              </a:solidFill>
              <a:prstDash val="solid"/>
              <a:round/>
              <a:tailEnd type="stealth" w="med" len="med"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1219200">
                <a:defRPr sz="4800" spc="-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2" name="Ligne"/>
            <p:cNvSpPr/>
            <p:nvPr/>
          </p:nvSpPr>
          <p:spPr>
            <a:xfrm flipH="1">
              <a:off x="3605957" y="1148266"/>
              <a:ext cx="2578564" cy="1432815"/>
            </a:xfrm>
            <a:prstGeom prst="line">
              <a:avLst/>
            </a:prstGeom>
            <a:noFill/>
            <a:ln w="63500" cap="flat">
              <a:solidFill>
                <a:srgbClr val="FFFB00"/>
              </a:solidFill>
              <a:prstDash val="solid"/>
              <a:round/>
              <a:headEnd type="stealth" w="med" len="med"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1219200">
                <a:defRPr sz="4800" spc="-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7" name="Grouper"/>
          <p:cNvGrpSpPr/>
          <p:nvPr/>
        </p:nvGrpSpPr>
        <p:grpSpPr>
          <a:xfrm>
            <a:off x="13845128" y="5008179"/>
            <a:ext cx="6579419" cy="4575110"/>
            <a:chOff x="0" y="0"/>
            <a:chExt cx="6579417" cy="4575109"/>
          </a:xfrm>
        </p:grpSpPr>
        <p:pic>
          <p:nvPicPr>
            <p:cNvPr id="164" name="image7.png" descr="image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9799" y="0"/>
              <a:ext cx="1769619" cy="1435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image8.png" descr="image8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855940"/>
              <a:ext cx="3857552" cy="2719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Ligne"/>
            <p:cNvSpPr/>
            <p:nvPr/>
          </p:nvSpPr>
          <p:spPr>
            <a:xfrm flipV="1">
              <a:off x="2759632" y="604260"/>
              <a:ext cx="2465596" cy="2198534"/>
            </a:xfrm>
            <a:prstGeom prst="line">
              <a:avLst/>
            </a:prstGeom>
            <a:noFill/>
            <a:ln w="63500" cap="flat">
              <a:solidFill>
                <a:srgbClr val="D6D6D6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101600" dist="508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1219200">
                <a:defRPr sz="4800" spc="-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8" name="Active sensor"/>
          <p:cNvSpPr/>
          <p:nvPr/>
        </p:nvSpPr>
        <p:spPr>
          <a:xfrm>
            <a:off x="15249993" y="4232671"/>
            <a:ext cx="3769689" cy="85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1219200">
              <a:defRPr sz="4800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Active sensor</a:t>
            </a:r>
          </a:p>
        </p:txBody>
      </p:sp>
      <p:sp>
        <p:nvSpPr>
          <p:cNvPr id="169" name="Passive sensor"/>
          <p:cNvSpPr/>
          <p:nvPr/>
        </p:nvSpPr>
        <p:spPr>
          <a:xfrm>
            <a:off x="5688841" y="4232671"/>
            <a:ext cx="3951615" cy="85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1219200">
              <a:defRPr sz="4800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Passive sensor</a:t>
            </a:r>
          </a:p>
        </p:txBody>
      </p:sp>
      <p:pic>
        <p:nvPicPr>
          <p:cNvPr id="170" name="image9.png" descr="image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010" y="10144555"/>
            <a:ext cx="3636303" cy="2727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10.png" descr="image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3351" y="10144555"/>
            <a:ext cx="3682975" cy="2727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Bateau rouge amarré à quai sur une rivière bordée d’arbres le long du littoral, avec un ciel bleu nuageux en arrière-plan" descr="Bateau rouge amarré à quai sur une rivière bordée d’arbres le long du littoral, avec un ciel bleu nuageux en arrière-plan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996" t="33535" r="830" b="8574"/>
          <a:stretch>
            <a:fillRect/>
          </a:stretch>
        </p:blipFill>
        <p:spPr>
          <a:xfrm>
            <a:off x="12598400" y="3641951"/>
            <a:ext cx="10007600" cy="8851901"/>
          </a:xfrm>
          <a:prstGeom prst="rect">
            <a:avLst/>
          </a:prstGeom>
        </p:spPr>
      </p:pic>
      <p:sp>
        <p:nvSpPr>
          <p:cNvPr id="174" name="SAR Remote Sen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 Remote Sensing</a:t>
            </a:r>
          </a:p>
        </p:txBody>
      </p:sp>
      <p:sp>
        <p:nvSpPr>
          <p:cNvPr id="175" name="Global coverage at repeated cycl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58368" indent="-658368" defTabSz="668655">
              <a:spcBef>
                <a:spcPts val="800"/>
              </a:spcBef>
              <a:defRPr sz="5184"/>
            </a:pPr>
            <a:r>
              <a:t>Global coverage at repeated cycle</a:t>
            </a:r>
          </a:p>
          <a:p>
            <a:pPr marL="658368" indent="-658368" defTabSz="668655">
              <a:spcBef>
                <a:spcPts val="800"/>
              </a:spcBef>
              <a:defRPr sz="5184"/>
            </a:pPr>
            <a:r>
              <a:t>Insensitivity to external illumination</a:t>
            </a:r>
          </a:p>
          <a:p>
            <a:pPr marL="658368" indent="-658368" defTabSz="668655">
              <a:spcBef>
                <a:spcPts val="800"/>
              </a:spcBef>
              <a:defRPr sz="5184"/>
            </a:pPr>
            <a:r>
              <a:t>High sensitivity - large dynamic</a:t>
            </a:r>
          </a:p>
          <a:p>
            <a:pPr marL="658368" indent="-658368" defTabSz="668655">
              <a:spcBef>
                <a:spcPts val="800"/>
              </a:spcBef>
              <a:defRPr sz="5184"/>
            </a:pPr>
            <a:r>
              <a:t>Very large area coverage</a:t>
            </a:r>
          </a:p>
          <a:p>
            <a:pPr marL="658368" indent="-658368" defTabSz="668655">
              <a:spcBef>
                <a:spcPts val="800"/>
              </a:spcBef>
              <a:defRPr sz="5184"/>
            </a:pPr>
            <a:r>
              <a:t>Day and night (➫ X2)</a:t>
            </a:r>
          </a:p>
          <a:p>
            <a:pPr marL="658368" indent="-658368" defTabSz="668655">
              <a:spcBef>
                <a:spcPts val="800"/>
              </a:spcBef>
              <a:defRPr sz="5184"/>
            </a:pPr>
            <a:r>
              <a:t>Insensitivity (or nearly...) to cloud coverage ➫ All weather (➫ X5)</a:t>
            </a:r>
          </a:p>
        </p:txBody>
      </p:sp>
      <p:pic>
        <p:nvPicPr>
          <p:cNvPr id="176" name="image3.jpg" descr="imag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4503" y="2814732"/>
            <a:ext cx="10794194" cy="10029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ateau rouge amarré à quai sur une rivière bordée d’arbres le long du littoral, avec un ciel bleu nuageux en arrière-plan" descr="Bateau rouge amarré à quai sur une rivière bordée d’arbres le long du littoral, avec un ciel bleu nuageux en arrière-plan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4399105" y="3641951"/>
            <a:ext cx="6406189" cy="8851901"/>
          </a:xfrm>
          <a:prstGeom prst="rect">
            <a:avLst/>
          </a:prstGeom>
        </p:spPr>
      </p:pic>
      <p:sp>
        <p:nvSpPr>
          <p:cNvPr id="179" name="SAR focalization through AI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 focalization through AI?</a:t>
            </a:r>
          </a:p>
        </p:txBody>
      </p:sp>
      <p:sp>
        <p:nvSpPr>
          <p:cNvPr id="180" name="SAR sensors are gathering signals along their orbit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5904" indent="-755904" defTabSz="767715">
              <a:spcBef>
                <a:spcPts val="900"/>
              </a:spcBef>
              <a:defRPr sz="5952"/>
            </a:pPr>
            <a:r>
              <a:rPr dirty="0"/>
              <a:t>SAR sensors are gathering signals along their orbit. </a:t>
            </a:r>
          </a:p>
          <a:p>
            <a:pPr marL="755904" indent="-755904" defTabSz="767715">
              <a:spcBef>
                <a:spcPts val="900"/>
              </a:spcBef>
              <a:defRPr sz="5952"/>
            </a:pPr>
            <a:r>
              <a:rPr dirty="0"/>
              <a:t>These signals must be focused to form an image</a:t>
            </a:r>
          </a:p>
          <a:p>
            <a:pPr marL="1077909" lvl="1" indent="-676335" defTabSz="767715">
              <a:spcBef>
                <a:spcPts val="900"/>
              </a:spcBef>
              <a:defRPr sz="5952"/>
            </a:pPr>
            <a:r>
              <a:rPr dirty="0"/>
              <a:t>ESA opened project opportunities to study the feasibility of using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to directly focus the image from the received signal.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"/>
          <p:cNvSpPr/>
          <p:nvPr/>
        </p:nvSpPr>
        <p:spPr>
          <a:xfrm>
            <a:off x="12589474" y="3146724"/>
            <a:ext cx="10734174" cy="56828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83" name="Bateau rouge amarré à quai sur une rivière bordée d’arbres le long du littoral, avec un ciel bleu nuageux en arrière-plan" descr="Bateau rouge amarré à quai sur une rivière bordée d’arbres le long du littoral, avec un ciel bleu nuageux en arrière-plan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999"/>
          <a:stretch>
            <a:fillRect/>
          </a:stretch>
        </p:blipFill>
        <p:spPr>
          <a:xfrm>
            <a:off x="12952761" y="3146725"/>
            <a:ext cx="10007402" cy="5682996"/>
          </a:xfrm>
          <a:prstGeom prst="rect">
            <a:avLst/>
          </a:prstGeom>
        </p:spPr>
      </p:pic>
      <p:sp>
        <p:nvSpPr>
          <p:cNvPr id="184" name="SAR fine focusing through AI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fine</a:t>
            </a:r>
            <a:r>
              <a:t> focusing through AI?</a:t>
            </a:r>
          </a:p>
        </p:txBody>
      </p:sp>
      <p:sp>
        <p:nvSpPr>
          <p:cNvPr id="185" name="SAR focusing algorithmic mimics lens focusing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09600" indent="-609600" defTabSz="619125">
              <a:spcBef>
                <a:spcPts val="700"/>
              </a:spcBef>
              <a:defRPr sz="4800"/>
            </a:pPr>
            <a:r>
              <a:t>SAR focusing algorithmic mimics lens focusing</a:t>
            </a:r>
          </a:p>
          <a:p>
            <a:pPr marL="869281" lvl="1" indent="-545431" defTabSz="619125">
              <a:spcBef>
                <a:spcPts val="700"/>
              </a:spcBef>
              <a:defRPr sz="4800"/>
            </a:pPr>
            <a:r>
              <a:t>Whereas the name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Synthetic Aperture Radar</a:t>
            </a:r>
          </a:p>
          <a:p>
            <a:pPr marL="869281" lvl="1" indent="-545431" defTabSz="619125">
              <a:spcBef>
                <a:spcPts val="700"/>
              </a:spcBef>
              <a:defRPr sz="4800"/>
            </a:pPr>
            <a:r>
              <a:t>Like optical systems, SAR focusing suffer from aberrations:</a:t>
            </a:r>
          </a:p>
          <a:p>
            <a:pPr marL="1193131" lvl="2" indent="-545431" defTabSz="619125">
              <a:spcBef>
                <a:spcPts val="700"/>
              </a:spcBef>
              <a:defRPr sz="4800"/>
            </a:pPr>
            <a:r>
              <a:t>defocus, spherical aberration, coma, astigmatism, distortions, …</a:t>
            </a:r>
          </a:p>
          <a:p>
            <a:pPr marL="1193131" lvl="2" indent="-545431" defTabSz="619125">
              <a:spcBef>
                <a:spcPts val="700"/>
              </a:spcBef>
              <a:defRPr sz="4800"/>
            </a:pPr>
            <a:r>
              <a:t>Approximations are made to speed up processing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3"/>
          <a:srcRect l="23473" t="23473" r="23473" b="23473"/>
          <a:stretch>
            <a:fillRect/>
          </a:stretch>
        </p:blipFill>
        <p:spPr>
          <a:xfrm>
            <a:off x="20764221" y="9113023"/>
            <a:ext cx="2509649" cy="2721307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Might AI help in improving focusing?"/>
          <p:cNvSpPr txBox="1"/>
          <p:nvPr/>
        </p:nvSpPr>
        <p:spPr>
          <a:xfrm>
            <a:off x="10386853" y="12285385"/>
            <a:ext cx="13378384" cy="10795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/>
          <a:p>
            <a:pPr lvl="1"/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improving focusing?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uiExpand="1" build="p" bldLvl="5" animBg="1" advAuto="0"/>
      <p:bldP spid="186" grpId="0" uiExpand="1" animBg="1" advAuto="0"/>
      <p:bldP spid="1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AR specific focusing through AI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10640"/>
            </a:lvl1pPr>
          </a:lstStyle>
          <a:p>
            <a:r>
              <a:t>SAR specific focusing through AI?</a:t>
            </a:r>
          </a:p>
        </p:txBody>
      </p:sp>
      <p:sp>
        <p:nvSpPr>
          <p:cNvPr id="190" name="SAR focusing algorithmic considers stationary scene.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093543"/>
          </a:xfrm>
          <a:prstGeom prst="rect">
            <a:avLst/>
          </a:prstGeom>
        </p:spPr>
        <p:txBody>
          <a:bodyPr anchor="ctr"/>
          <a:lstStyle/>
          <a:p>
            <a:pPr marL="690880" indent="-690880" defTabSz="701675">
              <a:spcBef>
                <a:spcPts val="800"/>
              </a:spcBef>
              <a:defRPr sz="5440"/>
            </a:pPr>
            <a:r>
              <a:rPr dirty="0"/>
              <a:t>SAR focusing algorithmic considers stationary scene.</a:t>
            </a:r>
          </a:p>
          <a:p>
            <a:pPr marL="985185" lvl="1" indent="-618155" defTabSz="701675">
              <a:spcBef>
                <a:spcPts val="800"/>
              </a:spcBef>
              <a:defRPr sz="5440"/>
            </a:pPr>
            <a:r>
              <a:rPr dirty="0"/>
              <a:t>Moving targets are focused out of instantaneous location.</a:t>
            </a:r>
          </a:p>
          <a:p>
            <a:pPr marL="1352215" lvl="2" indent="-618155" defTabSz="701675">
              <a:spcBef>
                <a:spcPts val="800"/>
              </a:spcBef>
              <a:defRPr sz="5440"/>
            </a:pPr>
            <a:r>
              <a:rPr dirty="0"/>
              <a:t>Shift is proportional to speed.</a:t>
            </a:r>
          </a:p>
          <a:p>
            <a:pPr marL="985185" lvl="1" indent="-618155" defTabSz="701675">
              <a:spcBef>
                <a:spcPts val="800"/>
              </a:spcBef>
              <a:defRPr sz="5440"/>
            </a:pPr>
            <a:r>
              <a:rPr dirty="0"/>
              <a:t>Inverse SAR methods allows focusing moving targets</a:t>
            </a:r>
          </a:p>
        </p:txBody>
      </p:sp>
      <p:sp>
        <p:nvSpPr>
          <p:cNvPr id="191" name="CustomShape 1"/>
          <p:cNvSpPr/>
          <p:nvPr/>
        </p:nvSpPr>
        <p:spPr>
          <a:xfrm>
            <a:off x="16930487" y="3146760"/>
            <a:ext cx="5996521" cy="34052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92" name="Bateau rouge amarré à quai sur une rivière bordée d’arbres le long du littoral, avec un ciel bleu nuageux en arrière-plan" descr="Bateau rouge amarré à quai sur une rivière bordée d’arbres le long du littoral, avec un ciel bleu nuageux en arrière-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3200" y="3146760"/>
            <a:ext cx="5996521" cy="340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5095" y="5035450"/>
            <a:ext cx="37084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9733" y="6929353"/>
            <a:ext cx="3215521" cy="325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21.png" descr="image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3117" y="7835619"/>
            <a:ext cx="6392881" cy="37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Might AI help in detecting and characterizing moving targets?"/>
          <p:cNvSpPr txBox="1"/>
          <p:nvPr/>
        </p:nvSpPr>
        <p:spPr>
          <a:xfrm>
            <a:off x="1358415" y="12182689"/>
            <a:ext cx="22563837" cy="10795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/>
          <a:p>
            <a:pPr lvl="1"/>
            <a:r>
              <a:t>Might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t> help in detecting and characterizing moving targets?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uiExpand="1" build="p" animBg="1"/>
      <p:bldP spid="19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AR images time se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SAR images time series</a:t>
            </a:r>
          </a:p>
        </p:txBody>
      </p:sp>
      <p:sp>
        <p:nvSpPr>
          <p:cNvPr id="199" name="Nowadays profusion of data allows forming time series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Nowadays profusion of data allows forming time series:</a:t>
            </a:r>
          </a:p>
          <a:p>
            <a:pPr lvl="1"/>
            <a:r>
              <a:rPr dirty="0"/>
              <a:t>Spatiotemporal analysis are possible.</a:t>
            </a:r>
          </a:p>
          <a:p>
            <a:pPr>
              <a:buChar char="➡"/>
            </a:pPr>
            <a:r>
              <a:rPr dirty="0"/>
              <a:t>Example of Nyiragongo lava lake leveling. </a:t>
            </a:r>
          </a:p>
        </p:txBody>
      </p:sp>
      <p:pic>
        <p:nvPicPr>
          <p:cNvPr id="200" name="AnimNyigoCSK.gif" descr="AnimNyigoCSK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443201" y="6845300"/>
            <a:ext cx="4445000" cy="447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hadowsSmallerSizeLowerResolution.mp4" descr="shadowsSmallerSizeLowerResolu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5702" y="3428999"/>
            <a:ext cx="10160000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Might AI help in detecting time changes?"/>
          <p:cNvSpPr txBox="1"/>
          <p:nvPr/>
        </p:nvSpPr>
        <p:spPr>
          <a:xfrm>
            <a:off x="4574844" y="12169379"/>
            <a:ext cx="15247012" cy="1079501"/>
          </a:xfrm>
          <a:prstGeom prst="rect">
            <a:avLst/>
          </a:prstGeom>
          <a:gradFill>
            <a:gsLst>
              <a:gs pos="0">
                <a:srgbClr val="04273D"/>
              </a:gs>
              <a:gs pos="100000">
                <a:srgbClr val="737484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/>
          </a:bodyPr>
          <a:lstStyle/>
          <a:p>
            <a:pPr>
              <a:spcBef>
                <a:spcPts val="5300"/>
              </a:spcBef>
            </a:pPr>
            <a:r>
              <a:rPr dirty="0"/>
              <a:t>Might </a:t>
            </a:r>
            <a:r>
              <a:rPr i="1" dirty="0">
                <a:latin typeface="Helvetica"/>
                <a:ea typeface="Helvetica"/>
                <a:cs typeface="Helvetica"/>
                <a:sym typeface="Helvetica"/>
              </a:rPr>
              <a:t>AI</a:t>
            </a:r>
            <a:r>
              <a:rPr dirty="0"/>
              <a:t> help in detecting time changes?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00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</p:childTnLst>
        </p:cTn>
      </p:par>
    </p:tnLst>
    <p:bldLst>
      <p:bldP spid="199" grpId="0" uiExpand="1" build="p" animBg="1"/>
      <p:bldP spid="202" grpId="0" animBg="1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gradFill flip="none" rotWithShape="1">
          <a:gsLst>
            <a:gs pos="0">
              <a:srgbClr val="04273D"/>
            </a:gs>
            <a:gs pos="100000">
              <a:srgbClr val="737484"/>
            </a:gs>
          </a:gsLst>
          <a:lin ang="5400000" scaled="0"/>
        </a:gra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rm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gradFill flip="none" rotWithShape="1">
          <a:gsLst>
            <a:gs pos="0">
              <a:srgbClr val="04273D"/>
            </a:gs>
            <a:gs pos="100000">
              <a:srgbClr val="737484"/>
            </a:gs>
          </a:gsLst>
          <a:lin ang="5400000" scaled="0"/>
        </a:gra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rm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Microsoft Office PowerPoint</Application>
  <PresentationFormat>Aangepast</PresentationFormat>
  <Paragraphs>84</Paragraphs>
  <Slides>20</Slides>
  <Notes>0</Notes>
  <HiddenSlides>0</HiddenSlides>
  <MMClips>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Gradient</vt:lpstr>
      <vt:lpstr>SAR time series:  Opportunities for AI applications</vt:lpstr>
      <vt:lpstr>PowerPoint-presentatie</vt:lpstr>
      <vt:lpstr>Earth Observation &amp; Remote Sensing</vt:lpstr>
      <vt:lpstr>Remote Sensing</vt:lpstr>
      <vt:lpstr>SAR Remote Sensing</vt:lpstr>
      <vt:lpstr>SAR focalization through AI?</vt:lpstr>
      <vt:lpstr>SAR fine focusing through AI?</vt:lpstr>
      <vt:lpstr>SAR specific focusing through AI?</vt:lpstr>
      <vt:lpstr>SAR images time series</vt:lpstr>
      <vt:lpstr>SAR images time series</vt:lpstr>
      <vt:lpstr>SAR images time series</vt:lpstr>
      <vt:lpstr>SAR interferometry</vt:lpstr>
      <vt:lpstr>SAR interferometry</vt:lpstr>
      <vt:lpstr>SAR differential interferometry - DInSAR</vt:lpstr>
      <vt:lpstr>InSAR atmospheric perturbations</vt:lpstr>
      <vt:lpstr>InSAR atmospheric perturbations</vt:lpstr>
      <vt:lpstr>DInSAR time series</vt:lpstr>
      <vt:lpstr>DInSAR time series</vt:lpstr>
      <vt:lpstr>DInSAR time series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 time series:  Opportunities for AI applications</dc:title>
  <cp:lastModifiedBy>De Rauw Dominique</cp:lastModifiedBy>
  <cp:revision>2</cp:revision>
  <dcterms:modified xsi:type="dcterms:W3CDTF">2024-05-16T11:48:23Z</dcterms:modified>
</cp:coreProperties>
</file>